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Lst>
  <p:notesMasterIdLst>
    <p:notesMasterId r:id="rId24"/>
  </p:notesMasterIdLst>
  <p:sldIdLst>
    <p:sldId id="256" r:id="rId5"/>
    <p:sldId id="285" r:id="rId6"/>
    <p:sldId id="288" r:id="rId7"/>
    <p:sldId id="259" r:id="rId8"/>
    <p:sldId id="261" r:id="rId9"/>
    <p:sldId id="280" r:id="rId10"/>
    <p:sldId id="263" r:id="rId11"/>
    <p:sldId id="264" r:id="rId12"/>
    <p:sldId id="281" r:id="rId13"/>
    <p:sldId id="282" r:id="rId14"/>
    <p:sldId id="283" r:id="rId15"/>
    <p:sldId id="284" r:id="rId16"/>
    <p:sldId id="270" r:id="rId17"/>
    <p:sldId id="272" r:id="rId18"/>
    <p:sldId id="273" r:id="rId19"/>
    <p:sldId id="286" r:id="rId20"/>
    <p:sldId id="276" r:id="rId21"/>
    <p:sldId id="287" r:id="rId22"/>
    <p:sldId id="278" r:id="rId23"/>
  </p:sldIdLst>
  <p:sldSz cx="9144000" cy="6858000" type="screen4x3"/>
  <p:notesSz cx="6858000" cy="9144000"/>
  <p:embeddedFontLst>
    <p:embeddedFont>
      <p:font typeface="Economica" panose="02000506040000020004" pitchFamily="2" charset="77"/>
      <p:regular r:id="rId25"/>
      <p:bold r:id="rId26"/>
      <p:italic r:id="rId27"/>
      <p:boldItalic r:id="rId28"/>
    </p:embeddedFont>
    <p:embeddedFont>
      <p:font typeface="Open Sans" panose="020B0606030504020204" pitchFamily="34"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p:restoredTop sz="94830"/>
  </p:normalViewPr>
  <p:slideViewPr>
    <p:cSldViewPr snapToGrid="0" snapToObjects="1">
      <p:cViewPr varScale="1">
        <p:scale>
          <a:sx n="121" d="100"/>
          <a:sy n="121" d="100"/>
        </p:scale>
        <p:origin x="193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cardo Berta" userId="c8694f89-bba4-4576-b0a8-456619ca5a8c" providerId="ADAL" clId="{FDDBFC5A-5EA9-5330-BEB8-433D7E3B4C4E}"/>
    <pc:docChg chg="modSld">
      <pc:chgData name="Riccardo Berta" userId="c8694f89-bba4-4576-b0a8-456619ca5a8c" providerId="ADAL" clId="{FDDBFC5A-5EA9-5330-BEB8-433D7E3B4C4E}" dt="2026-02-20T06:29:27.917" v="5" actId="404"/>
      <pc:docMkLst>
        <pc:docMk/>
      </pc:docMkLst>
      <pc:sldChg chg="modSp mod">
        <pc:chgData name="Riccardo Berta" userId="c8694f89-bba4-4576-b0a8-456619ca5a8c" providerId="ADAL" clId="{FDDBFC5A-5EA9-5330-BEB8-433D7E3B4C4E}" dt="2026-02-20T06:29:27.917" v="5" actId="404"/>
        <pc:sldMkLst>
          <pc:docMk/>
          <pc:sldMk cId="1615774887" sldId="287"/>
        </pc:sldMkLst>
        <pc:spChg chg="mod">
          <ac:chgData name="Riccardo Berta" userId="c8694f89-bba4-4576-b0a8-456619ca5a8c" providerId="ADAL" clId="{FDDBFC5A-5EA9-5330-BEB8-433D7E3B4C4E}" dt="2026-02-20T06:29:27.917" v="5" actId="404"/>
          <ac:spMkLst>
            <pc:docMk/>
            <pc:sldMk cId="1615774887" sldId="287"/>
            <ac:spMk id="3" creationId="{C10C4ED9-ABCC-10E6-0810-01705BDEE0E3}"/>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71AD2DB8-A57E-5CF3-EA68-73E073533768}"/>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4923D295-B61D-AEC2-4314-6BF883C29F6A}"/>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E95EF3EE-EC10-9A74-67C4-455065E386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89138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F8E24A3B-9217-9B4B-7AD1-959FD1ED0494}"/>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3626394A-5C61-183B-3408-839F5D4AF318}"/>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302DCCDB-B1B7-7813-70C2-BEECBA66837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28880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f0e02ab2b_0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f0e02ab2b_0_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f0e02ab2b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f0e02ab2b_0_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f0e02ab2b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0c3660884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0c366088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f0e02ab2b_0_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f0e02ab2b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7478BF45-5738-FE4C-A347-693C38EE0B1F}"/>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AEFD66A8-35C1-3A28-1361-991E9F6EA1FB}"/>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2B9FD862-C1BB-AEC0-40F0-30C104B791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884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0ee818e88_0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0ee818e8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03241b394_0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03241b39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52A2FAA8-8742-4B85-5AD7-BA91C2C86025}"/>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86E56382-D5C4-C22C-C9AA-0D899F698753}"/>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91C5BE00-1E06-A4A4-E113-3CBA9FDF65A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20013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1ce5140c03_0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1ce5140c0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0075db014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0075db0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C30C2E38-CB53-CD4C-6E73-F92C6CC5FA7F}"/>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08FAFC02-4260-F32E-F9EF-8F9268892297}"/>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F6FD6E3A-78A1-1A80-AEFF-905BE947BC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98035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056E8659-5E11-4432-5A52-01A8A7ED085A}"/>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486AC694-04DB-3228-B9CA-1DCAE7F8614D}"/>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227128F4-6A31-AD40-7921-6249E14408A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1929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1008933"/>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txBody>
          <a:bodyPr/>
          <a:lstStyle/>
          <a:p>
            <a:endParaRPr lang="en-GB"/>
          </a:p>
        </p:txBody>
      </p:sp>
      <p:sp>
        <p:nvSpPr>
          <p:cNvPr id="11" name="Google Shape;11;p2"/>
          <p:cNvSpPr/>
          <p:nvPr/>
        </p:nvSpPr>
        <p:spPr>
          <a:xfrm rot="10800000">
            <a:off x="5318350" y="4355671"/>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txBody>
          <a:bodyPr/>
          <a:lstStyle/>
          <a:p>
            <a:endParaRPr lang="en-GB"/>
          </a:p>
        </p:txBody>
      </p:sp>
      <p:sp>
        <p:nvSpPr>
          <p:cNvPr id="12" name="Google Shape;12;p2"/>
          <p:cNvSpPr txBox="1">
            <a:spLocks noGrp="1"/>
          </p:cNvSpPr>
          <p:nvPr>
            <p:ph type="ctrTitle"/>
          </p:nvPr>
        </p:nvSpPr>
        <p:spPr>
          <a:xfrm>
            <a:off x="3044700" y="1925674"/>
            <a:ext cx="3054600" cy="2049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4155440"/>
            <a:ext cx="3054600" cy="9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6727600"/>
            <a:ext cx="9144000" cy="13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1276167"/>
            <a:ext cx="8520600" cy="2838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4216000"/>
            <a:ext cx="8520600" cy="1428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613633"/>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4744471"/>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2408600"/>
            <a:ext cx="7596600" cy="2040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6727600"/>
            <a:ext cx="9144000" cy="13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633633"/>
            <a:ext cx="8520600" cy="44721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633633"/>
            <a:ext cx="3999900" cy="44721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633633"/>
            <a:ext cx="3999900" cy="44721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740800"/>
            <a:ext cx="2808000" cy="10077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865867"/>
            <a:ext cx="2808000" cy="3713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6" name="Google Shape;36;p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6727600"/>
            <a:ext cx="9144000" cy="13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600200"/>
            <a:ext cx="5878800" cy="54543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33"/>
            <a:ext cx="4572000" cy="685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59940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1239033"/>
            <a:ext cx="4045200" cy="2381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3692001"/>
            <a:ext cx="4045200" cy="2098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965600"/>
            <a:ext cx="3837000" cy="49269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5625233"/>
            <a:ext cx="5998800" cy="7983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21233"/>
            <a:ext cx="8520600" cy="6225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GB"/>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makers.diten.unige.it/iot"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makers.diten.unige.it/iot/sensors/camera"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devices.webofthings.io/"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2943099" y="2232625"/>
            <a:ext cx="3466167" cy="143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Introduction to </a:t>
            </a:r>
            <a:r>
              <a:rPr lang="en-GB" dirty="0" err="1"/>
              <a:t>WoT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7F3CFE04-914B-A9F3-3623-44F6525D3592}"/>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A24EB09F-DC79-4953-7908-90861E0DFED6}"/>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Web of Things (</a:t>
            </a:r>
            <a:r>
              <a:rPr lang="en-GB" dirty="0" err="1"/>
              <a:t>WoT</a:t>
            </a:r>
            <a:r>
              <a:rPr lang="en-GB" dirty="0"/>
              <a:t>)</a:t>
            </a:r>
            <a:endParaRPr dirty="0"/>
          </a:p>
        </p:txBody>
      </p:sp>
      <p:sp>
        <p:nvSpPr>
          <p:cNvPr id="159" name="Google Shape;159;p28">
            <a:extLst>
              <a:ext uri="{FF2B5EF4-FFF2-40B4-BE49-F238E27FC236}">
                <a16:creationId xmlns:a16="http://schemas.microsoft.com/office/drawing/2014/main" id="{FDB4010F-CA18-D45C-92F8-BCAAD3A0952A}"/>
              </a:ext>
            </a:extLst>
          </p:cNvPr>
          <p:cNvSpPr txBox="1">
            <a:spLocks noGrp="1"/>
          </p:cNvSpPr>
          <p:nvPr>
            <p:ph type="body" idx="1"/>
          </p:nvPr>
        </p:nvSpPr>
        <p:spPr>
          <a:xfrm>
            <a:off x="379433" y="1112925"/>
            <a:ext cx="8520600" cy="5008474"/>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err="1"/>
              <a:t>WoT</a:t>
            </a:r>
            <a:r>
              <a:rPr lang="en-GB" dirty="0"/>
              <a:t> focuses on </a:t>
            </a:r>
            <a:r>
              <a:rPr lang="en-GB" b="1" dirty="0"/>
              <a:t>reusing web standards</a:t>
            </a:r>
            <a:r>
              <a:rPr lang="en-GB" dirty="0"/>
              <a:t> to enable seamless interaction and interoperability among connected devices</a:t>
            </a:r>
          </a:p>
          <a:p>
            <a:pPr marL="457200" lvl="0" indent="-342900" algn="l" rtl="0">
              <a:spcBef>
                <a:spcPts val="0"/>
              </a:spcBef>
              <a:spcAft>
                <a:spcPts val="0"/>
              </a:spcAft>
              <a:buSzPts val="1800"/>
              <a:buChar char="●"/>
            </a:pPr>
            <a:r>
              <a:rPr lang="en-GB" dirty="0"/>
              <a:t>By employing technologies like HTTP, RESTful APIs, JSON, and semantic data models, the </a:t>
            </a:r>
            <a:r>
              <a:rPr lang="en-GB" dirty="0" err="1"/>
              <a:t>WoT</a:t>
            </a:r>
            <a:r>
              <a:rPr lang="en-GB" dirty="0"/>
              <a:t> abstracts the complexity of IoT systems, making devices accessible and controllable as web resources</a:t>
            </a:r>
          </a:p>
          <a:p>
            <a:pPr marL="457200" lvl="0" indent="-342900" algn="l" rtl="0">
              <a:spcBef>
                <a:spcPts val="0"/>
              </a:spcBef>
              <a:spcAft>
                <a:spcPts val="0"/>
              </a:spcAft>
              <a:buSzPts val="1800"/>
              <a:buChar char="●"/>
            </a:pPr>
            <a:r>
              <a:rPr lang="en-GB" dirty="0"/>
              <a:t>This approach simplifies integration, fosters scalability, and enhances the usability of IoT ecosystems</a:t>
            </a:r>
            <a:endParaRPr dirty="0"/>
          </a:p>
        </p:txBody>
      </p:sp>
      <p:pic>
        <p:nvPicPr>
          <p:cNvPr id="4" name="Immagine 3" descr="Immagine che contiene diagramma, schermata, testo, linea&#10;&#10;Il contenuto generato dall'IA potrebbe non essere corretto.">
            <a:extLst>
              <a:ext uri="{FF2B5EF4-FFF2-40B4-BE49-F238E27FC236}">
                <a16:creationId xmlns:a16="http://schemas.microsoft.com/office/drawing/2014/main" id="{73F29755-9072-0213-239B-0E96A17B86AD}"/>
              </a:ext>
            </a:extLst>
          </p:cNvPr>
          <p:cNvPicPr>
            <a:picLocks noChangeAspect="1"/>
          </p:cNvPicPr>
          <p:nvPr/>
        </p:nvPicPr>
        <p:blipFill>
          <a:blip r:embed="rId3"/>
          <a:stretch>
            <a:fillRect/>
          </a:stretch>
        </p:blipFill>
        <p:spPr>
          <a:xfrm>
            <a:off x="862492" y="3619942"/>
            <a:ext cx="7419015" cy="2706116"/>
          </a:xfrm>
          <a:prstGeom prst="rect">
            <a:avLst/>
          </a:prstGeom>
        </p:spPr>
      </p:pic>
    </p:spTree>
    <p:extLst>
      <p:ext uri="{BB962C8B-B14F-4D97-AF65-F5344CB8AC3E}">
        <p14:creationId xmlns:p14="http://schemas.microsoft.com/office/powerpoint/2010/main" val="510880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3DB59C53-09A9-8647-995C-D91C6AC0BD91}"/>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B4FE3302-1C64-CBED-E288-E5E61C86A4B4}"/>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An end-to-end example</a:t>
            </a:r>
            <a:endParaRPr dirty="0"/>
          </a:p>
        </p:txBody>
      </p:sp>
      <p:sp>
        <p:nvSpPr>
          <p:cNvPr id="159" name="Google Shape;159;p28">
            <a:extLst>
              <a:ext uri="{FF2B5EF4-FFF2-40B4-BE49-F238E27FC236}">
                <a16:creationId xmlns:a16="http://schemas.microsoft.com/office/drawing/2014/main" id="{2EFB81AC-974B-C1F5-B6E1-138B6F5489F7}"/>
              </a:ext>
            </a:extLst>
          </p:cNvPr>
          <p:cNvSpPr txBox="1">
            <a:spLocks noGrp="1"/>
          </p:cNvSpPr>
          <p:nvPr>
            <p:ph type="body" idx="1"/>
          </p:nvPr>
        </p:nvSpPr>
        <p:spPr>
          <a:xfrm>
            <a:off x="379433" y="1112925"/>
            <a:ext cx="8520600" cy="5008474"/>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Consider an IoT system called "</a:t>
            </a:r>
            <a:r>
              <a:rPr lang="en-GB" b="1" dirty="0"/>
              <a:t>My Office</a:t>
            </a:r>
            <a:r>
              <a:rPr lang="en-GB" dirty="0"/>
              <a:t>" where a gateway aggregates data from multiple sensors and transmits it to the cloud via an access point, allowing end-users and applications to access and control the system seamlessly:</a:t>
            </a:r>
            <a:endParaRPr dirty="0"/>
          </a:p>
        </p:txBody>
      </p:sp>
      <p:pic>
        <p:nvPicPr>
          <p:cNvPr id="2" name="Immagine 1">
            <a:extLst>
              <a:ext uri="{FF2B5EF4-FFF2-40B4-BE49-F238E27FC236}">
                <a16:creationId xmlns:a16="http://schemas.microsoft.com/office/drawing/2014/main" id="{4AC14D0A-5F6B-656F-0FE9-E85C17303E2E}"/>
              </a:ext>
            </a:extLst>
          </p:cNvPr>
          <p:cNvPicPr>
            <a:picLocks noChangeAspect="1"/>
          </p:cNvPicPr>
          <p:nvPr/>
        </p:nvPicPr>
        <p:blipFill>
          <a:blip r:embed="rId3"/>
          <a:stretch>
            <a:fillRect/>
          </a:stretch>
        </p:blipFill>
        <p:spPr>
          <a:xfrm>
            <a:off x="954022" y="2514805"/>
            <a:ext cx="7772400" cy="4110779"/>
          </a:xfrm>
          <a:prstGeom prst="rect">
            <a:avLst/>
          </a:prstGeom>
        </p:spPr>
      </p:pic>
    </p:spTree>
    <p:extLst>
      <p:ext uri="{BB962C8B-B14F-4D97-AF65-F5344CB8AC3E}">
        <p14:creationId xmlns:p14="http://schemas.microsoft.com/office/powerpoint/2010/main" val="301819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E75239D3-F4B8-8105-568C-CA39171DD787}"/>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03856B86-16C8-B2A3-4436-CFC990FC81A8}"/>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The Web as a GUI</a:t>
            </a:r>
            <a:endParaRPr dirty="0"/>
          </a:p>
        </p:txBody>
      </p:sp>
      <p:sp>
        <p:nvSpPr>
          <p:cNvPr id="159" name="Google Shape;159;p28">
            <a:extLst>
              <a:ext uri="{FF2B5EF4-FFF2-40B4-BE49-F238E27FC236}">
                <a16:creationId xmlns:a16="http://schemas.microsoft.com/office/drawing/2014/main" id="{E1E51B41-A0C2-EE00-790E-D5277054BED1}"/>
              </a:ext>
            </a:extLst>
          </p:cNvPr>
          <p:cNvSpPr txBox="1">
            <a:spLocks noGrp="1"/>
          </p:cNvSpPr>
          <p:nvPr>
            <p:ph type="body" idx="1"/>
          </p:nvPr>
        </p:nvSpPr>
        <p:spPr>
          <a:xfrm>
            <a:off x="311700" y="1112925"/>
            <a:ext cx="8520600" cy="5360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We can interact with the </a:t>
            </a:r>
            <a:r>
              <a:rPr lang="en-GB" dirty="0" err="1"/>
              <a:t>WoT</a:t>
            </a:r>
            <a:r>
              <a:rPr lang="en-GB" dirty="0"/>
              <a:t> from the browser, just like we browse the various pages of a Web site:</a:t>
            </a:r>
          </a:p>
          <a:p>
            <a:pPr marL="914400" lvl="1" indent="-317500" algn="l" rtl="0">
              <a:spcBef>
                <a:spcPts val="0"/>
              </a:spcBef>
              <a:spcAft>
                <a:spcPts val="0"/>
              </a:spcAft>
              <a:buSzPts val="1400"/>
              <a:buChar char="○"/>
            </a:pPr>
            <a:r>
              <a:rPr lang="en-GB" dirty="0">
                <a:hlinkClick r:id="rId3"/>
              </a:rPr>
              <a:t>https://makers.diten.unige.it/iot</a:t>
            </a:r>
            <a:r>
              <a:rPr lang="en-GB" dirty="0"/>
              <a:t> </a:t>
            </a:r>
          </a:p>
          <a:p>
            <a:pPr marL="914400" lvl="1" indent="-317500" algn="l" rtl="0">
              <a:spcBef>
                <a:spcPts val="0"/>
              </a:spcBef>
              <a:spcAft>
                <a:spcPts val="0"/>
              </a:spcAft>
              <a:buSzPts val="1400"/>
              <a:buChar char="○"/>
            </a:pPr>
            <a:r>
              <a:rPr lang="en-GB" dirty="0">
                <a:hlinkClick r:id="rId4"/>
              </a:rPr>
              <a:t>https://makers.diten.unige.it/iot/sensors/camera</a:t>
            </a:r>
            <a:r>
              <a:rPr lang="en-GB" dirty="0"/>
              <a:t> </a:t>
            </a:r>
          </a:p>
          <a:p>
            <a:pPr marL="914400" lvl="1" indent="-317500" algn="l" rtl="0">
              <a:spcBef>
                <a:spcPts val="0"/>
              </a:spcBef>
              <a:spcAft>
                <a:spcPts val="0"/>
              </a:spcAft>
              <a:buSzPts val="1400"/>
              <a:buChar char="○"/>
            </a:pPr>
            <a:endParaRPr lang="en-GB" sz="1000" dirty="0"/>
          </a:p>
          <a:p>
            <a:pPr marL="457200" lvl="0" indent="-342900" algn="l" rtl="0">
              <a:spcBef>
                <a:spcPts val="0"/>
              </a:spcBef>
              <a:spcAft>
                <a:spcPts val="0"/>
              </a:spcAft>
              <a:buSzPts val="1800"/>
              <a:buChar char="●"/>
            </a:pPr>
            <a:r>
              <a:rPr lang="en-GB" dirty="0"/>
              <a:t>Humans can explore the various content offered by a device and control it from a Web page (and URLs)</a:t>
            </a:r>
            <a:endParaRPr lang="en-GB" u="sng" dirty="0"/>
          </a:p>
          <a:p>
            <a:pPr marL="914400" lvl="1" indent="-317500" algn="l" rtl="0">
              <a:spcBef>
                <a:spcPts val="0"/>
              </a:spcBef>
              <a:spcAft>
                <a:spcPts val="0"/>
              </a:spcAft>
              <a:buSzPts val="1400"/>
              <a:buChar char="○"/>
            </a:pPr>
            <a:r>
              <a:rPr lang="en-GB" sz="1400" dirty="0"/>
              <a:t>sensors, actuators </a:t>
            </a:r>
          </a:p>
          <a:p>
            <a:pPr marL="914400" lvl="1" indent="-317500" algn="l" rtl="0">
              <a:spcBef>
                <a:spcPts val="0"/>
              </a:spcBef>
              <a:spcAft>
                <a:spcPts val="0"/>
              </a:spcAft>
              <a:buSzPts val="1400"/>
              <a:buChar char="○"/>
            </a:pPr>
            <a:endParaRPr lang="en-GB" sz="1000" dirty="0"/>
          </a:p>
          <a:p>
            <a:pPr marL="457200" marR="0" lvl="0" indent="-342900" algn="l" rtl="0">
              <a:lnSpc>
                <a:spcPct val="115000"/>
              </a:lnSpc>
              <a:spcBef>
                <a:spcPts val="0"/>
              </a:spcBef>
              <a:spcAft>
                <a:spcPts val="0"/>
              </a:spcAft>
              <a:buSzPts val="1800"/>
              <a:buChar char="●"/>
            </a:pPr>
            <a:r>
              <a:rPr lang="en-GB" dirty="0"/>
              <a:t>Notice the URL path structure</a:t>
            </a:r>
          </a:p>
          <a:p>
            <a:pPr marL="914400" marR="0" lvl="1" indent="-317500" algn="l" rtl="0">
              <a:lnSpc>
                <a:spcPct val="115000"/>
              </a:lnSpc>
              <a:spcBef>
                <a:spcPts val="0"/>
              </a:spcBef>
              <a:spcAft>
                <a:spcPts val="0"/>
              </a:spcAft>
              <a:buSzPts val="1400"/>
              <a:buChar char="○"/>
            </a:pPr>
            <a:r>
              <a:rPr lang="en-GB" dirty="0"/>
              <a:t>the URL is the root page of the gateway</a:t>
            </a:r>
          </a:p>
          <a:p>
            <a:pPr marL="914400" marR="0" lvl="1" indent="-317500" algn="l" rtl="0">
              <a:lnSpc>
                <a:spcPct val="115000"/>
              </a:lnSpc>
              <a:spcBef>
                <a:spcPts val="0"/>
              </a:spcBef>
              <a:spcAft>
                <a:spcPts val="0"/>
              </a:spcAft>
              <a:buSzPts val="1400"/>
              <a:buChar char="○"/>
            </a:pPr>
            <a:r>
              <a:rPr lang="en-GB" dirty="0"/>
              <a:t>information about the gateway itself</a:t>
            </a:r>
          </a:p>
          <a:p>
            <a:pPr marL="914400" marR="0" lvl="1" indent="-317500" algn="l" rtl="0">
              <a:lnSpc>
                <a:spcPct val="115000"/>
              </a:lnSpc>
              <a:spcBef>
                <a:spcPts val="0"/>
              </a:spcBef>
              <a:spcAft>
                <a:spcPts val="0"/>
              </a:spcAft>
              <a:buSzPts val="1400"/>
              <a:buChar char="○"/>
            </a:pPr>
            <a:r>
              <a:rPr lang="en-GB" dirty="0"/>
              <a:t>the list of devices attached to it</a:t>
            </a:r>
          </a:p>
          <a:p>
            <a:pPr marL="914400" marR="0" lvl="1" indent="-317500" algn="l" rtl="0">
              <a:lnSpc>
                <a:spcPct val="115000"/>
              </a:lnSpc>
              <a:spcBef>
                <a:spcPts val="0"/>
              </a:spcBef>
              <a:spcAft>
                <a:spcPts val="0"/>
              </a:spcAft>
              <a:buSzPts val="1400"/>
              <a:buChar char="○"/>
            </a:pPr>
            <a:endParaRPr lang="en-GB" sz="1000" dirty="0"/>
          </a:p>
          <a:p>
            <a:pPr marL="457200" marR="0" lvl="0" indent="-342900" algn="l" rtl="0">
              <a:lnSpc>
                <a:spcPct val="115000"/>
              </a:lnSpc>
              <a:spcBef>
                <a:spcPts val="0"/>
              </a:spcBef>
              <a:spcAft>
                <a:spcPts val="0"/>
              </a:spcAft>
              <a:buSzPts val="1800"/>
              <a:buChar char="●"/>
            </a:pPr>
            <a:r>
              <a:rPr lang="en-GB" dirty="0"/>
              <a:t>The page is automatically generated based on what physical devices are attached to it </a:t>
            </a:r>
          </a:p>
          <a:p>
            <a:pPr marL="914400" marR="0" lvl="1" indent="-317500" algn="l" rtl="0">
              <a:lnSpc>
                <a:spcPct val="115000"/>
              </a:lnSpc>
              <a:spcBef>
                <a:spcPts val="0"/>
              </a:spcBef>
              <a:spcAft>
                <a:spcPts val="0"/>
              </a:spcAft>
              <a:buSzPts val="1400"/>
              <a:buChar char="○"/>
            </a:pPr>
            <a:r>
              <a:rPr lang="en-GB" dirty="0"/>
              <a:t>it looks just like any other Web page</a:t>
            </a:r>
          </a:p>
          <a:p>
            <a:pPr marL="914400" marR="0" lvl="1" indent="-317500" algn="l" rtl="0">
              <a:lnSpc>
                <a:spcPct val="115000"/>
              </a:lnSpc>
              <a:spcBef>
                <a:spcPts val="0"/>
              </a:spcBef>
              <a:spcAft>
                <a:spcPts val="0"/>
              </a:spcAft>
              <a:buSzPts val="1400"/>
              <a:buChar char="○"/>
            </a:pPr>
            <a:r>
              <a:rPr lang="en-GB" dirty="0"/>
              <a:t>it is actually real data served in real time from real devices </a:t>
            </a:r>
          </a:p>
        </p:txBody>
      </p:sp>
    </p:spTree>
    <p:extLst>
      <p:ext uri="{BB962C8B-B14F-4D97-AF65-F5344CB8AC3E}">
        <p14:creationId xmlns:p14="http://schemas.microsoft.com/office/powerpoint/2010/main" val="492140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The Web as an API</a:t>
            </a:r>
            <a:endParaRPr dirty="0"/>
          </a:p>
        </p:txBody>
      </p:sp>
      <p:sp>
        <p:nvSpPr>
          <p:cNvPr id="159" name="Google Shape;159;p28"/>
          <p:cNvSpPr txBox="1">
            <a:spLocks noGrp="1"/>
          </p:cNvSpPr>
          <p:nvPr>
            <p:ph type="body" idx="1"/>
          </p:nvPr>
        </p:nvSpPr>
        <p:spPr>
          <a:xfrm>
            <a:off x="194733" y="1112925"/>
            <a:ext cx="8746067" cy="5508008"/>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What if instead of a human user, we are a </a:t>
            </a:r>
            <a:r>
              <a:rPr lang="en-GB" b="1" dirty="0"/>
              <a:t>software application</a:t>
            </a:r>
            <a:r>
              <a:rPr lang="en-GB" dirty="0"/>
              <a:t>? How to make easy for any web client to find a device, understand what it does, what its services look like, what commands it can send, and so on?</a:t>
            </a:r>
          </a:p>
          <a:p>
            <a:pPr marL="457200" lvl="0" indent="-342900" algn="l" rtl="0">
              <a:spcBef>
                <a:spcPts val="0"/>
              </a:spcBef>
              <a:spcAft>
                <a:spcPts val="0"/>
              </a:spcAft>
              <a:buSzPts val="1800"/>
              <a:buChar char="●"/>
            </a:pPr>
            <a:r>
              <a:rPr lang="en-GB" dirty="0"/>
              <a:t>We need an </a:t>
            </a:r>
            <a:r>
              <a:rPr lang="en-GB" b="1" dirty="0"/>
              <a:t>API (Application Programming Interface):</a:t>
            </a:r>
            <a:r>
              <a:rPr lang="en-GB" dirty="0"/>
              <a:t> a set of rules and tools to allow applications to communicate and interact</a:t>
            </a:r>
          </a:p>
          <a:p>
            <a:pPr marL="914400" lvl="1" indent="-317500" algn="l" rtl="0">
              <a:spcBef>
                <a:spcPts val="0"/>
              </a:spcBef>
              <a:spcAft>
                <a:spcPts val="0"/>
              </a:spcAft>
              <a:buSzPts val="1400"/>
              <a:buChar char="○"/>
            </a:pPr>
            <a:r>
              <a:rPr lang="en-GB" dirty="0"/>
              <a:t>get a list of devices: </a:t>
            </a:r>
          </a:p>
          <a:p>
            <a:pPr lvl="2">
              <a:spcBef>
                <a:spcPts val="0"/>
              </a:spcBef>
              <a:buChar char="○"/>
            </a:pPr>
            <a:r>
              <a:rPr lang="en-GB" dirty="0"/>
              <a:t>GET https://</a:t>
            </a:r>
            <a:r>
              <a:rPr lang="en-GB" dirty="0" err="1"/>
              <a:t>makers.diten.unige.it</a:t>
            </a:r>
            <a:r>
              <a:rPr lang="en-GB" dirty="0"/>
              <a:t>/</a:t>
            </a:r>
            <a:r>
              <a:rPr lang="en-GB" dirty="0" err="1"/>
              <a:t>iot</a:t>
            </a:r>
            <a:r>
              <a:rPr lang="en-GB" dirty="0"/>
              <a:t>/sensors/ [header, accept=application/</a:t>
            </a:r>
            <a:r>
              <a:rPr lang="en-GB" dirty="0" err="1"/>
              <a:t>json</a:t>
            </a:r>
            <a:r>
              <a:rPr lang="en-GB" dirty="0"/>
              <a:t>]</a:t>
            </a:r>
          </a:p>
          <a:p>
            <a:pPr marL="914400" lvl="1" indent="-317500" algn="l" rtl="0">
              <a:spcBef>
                <a:spcPts val="0"/>
              </a:spcBef>
              <a:spcAft>
                <a:spcPts val="0"/>
              </a:spcAft>
              <a:buSzPts val="1400"/>
              <a:buChar char="○"/>
            </a:pPr>
            <a:r>
              <a:rPr lang="en-GB" dirty="0"/>
              <a:t>get a single device: </a:t>
            </a:r>
          </a:p>
          <a:p>
            <a:pPr lvl="2">
              <a:spcBef>
                <a:spcPts val="0"/>
              </a:spcBef>
              <a:buChar char="○"/>
            </a:pPr>
            <a:r>
              <a:rPr lang="en-GB" dirty="0"/>
              <a:t>GET https://</a:t>
            </a:r>
            <a:r>
              <a:rPr lang="en-GB" dirty="0" err="1"/>
              <a:t>makers.diten.unige.it</a:t>
            </a:r>
            <a:r>
              <a:rPr lang="en-GB" dirty="0"/>
              <a:t>/</a:t>
            </a:r>
            <a:r>
              <a:rPr lang="en-GB" dirty="0" err="1"/>
              <a:t>iot</a:t>
            </a:r>
            <a:r>
              <a:rPr lang="en-GB" dirty="0"/>
              <a:t>/sensors/temperature [header, accept=application/</a:t>
            </a:r>
            <a:r>
              <a:rPr lang="en-GB" dirty="0" err="1"/>
              <a:t>jason</a:t>
            </a:r>
            <a:r>
              <a:rPr lang="en-GB" dirty="0"/>
              <a:t>]</a:t>
            </a:r>
          </a:p>
          <a:p>
            <a:pPr marL="457200" lvl="0" indent="-342900" algn="l" rtl="0">
              <a:spcBef>
                <a:spcPts val="0"/>
              </a:spcBef>
              <a:spcAft>
                <a:spcPts val="0"/>
              </a:spcAft>
              <a:buSzPts val="1800"/>
              <a:buChar char="●"/>
            </a:pPr>
            <a:r>
              <a:rPr lang="en-GB" dirty="0"/>
              <a:t>Web browsers are for humans, we need a different tool: </a:t>
            </a:r>
            <a:r>
              <a:rPr lang="en-GB" b="1" dirty="0"/>
              <a:t>Postman</a:t>
            </a:r>
            <a:r>
              <a:rPr lang="en-GB" dirty="0"/>
              <a:t> allows to send HTTP requests and to customize options (headers and payload)</a:t>
            </a:r>
          </a:p>
          <a:p>
            <a:pPr marL="457200" lvl="0" indent="-342900" algn="l" rtl="0">
              <a:spcBef>
                <a:spcPts val="0"/>
              </a:spcBef>
              <a:spcAft>
                <a:spcPts val="0"/>
              </a:spcAft>
              <a:buSzPts val="1800"/>
              <a:buChar char="●"/>
            </a:pPr>
            <a:r>
              <a:rPr lang="en-GB" dirty="0"/>
              <a:t>Applications need </a:t>
            </a:r>
            <a:r>
              <a:rPr lang="en-GB" b="1" dirty="0"/>
              <a:t>machine-readable formats</a:t>
            </a:r>
            <a:endParaRPr lang="en-GB" dirty="0"/>
          </a:p>
          <a:p>
            <a:pPr marL="457200" lvl="0" indent="-342900" algn="l" rtl="0">
              <a:spcBef>
                <a:spcPts val="0"/>
              </a:spcBef>
              <a:spcAft>
                <a:spcPts val="0"/>
              </a:spcAft>
              <a:buSzPts val="1800"/>
              <a:buChar char="●"/>
            </a:pPr>
            <a:r>
              <a:rPr lang="en-GB" b="1" dirty="0"/>
              <a:t>JSON</a:t>
            </a:r>
            <a:r>
              <a:rPr lang="en-GB" dirty="0"/>
              <a:t>: the most successful </a:t>
            </a:r>
            <a:r>
              <a:rPr lang="en-GB" b="1" dirty="0"/>
              <a:t>data interchange format</a:t>
            </a:r>
            <a:r>
              <a:rPr lang="en-GB" dirty="0"/>
              <a:t> used on the Internet </a:t>
            </a:r>
          </a:p>
          <a:p>
            <a:pPr marL="914400" lvl="1" indent="-317500" algn="l" rtl="0">
              <a:spcBef>
                <a:spcPts val="0"/>
              </a:spcBef>
              <a:spcAft>
                <a:spcPts val="0"/>
              </a:spcAft>
              <a:buSzPts val="1400"/>
              <a:buChar char="○"/>
            </a:pPr>
            <a:r>
              <a:rPr lang="en-GB" dirty="0"/>
              <a:t>easy to understand syntax</a:t>
            </a:r>
          </a:p>
          <a:p>
            <a:pPr marL="914400" lvl="1" indent="-317500" algn="l" rtl="0">
              <a:spcBef>
                <a:spcPts val="0"/>
              </a:spcBef>
              <a:spcAft>
                <a:spcPts val="0"/>
              </a:spcAft>
              <a:buSzPts val="1400"/>
              <a:buChar char="○"/>
            </a:pPr>
            <a:r>
              <a:rPr lang="en-GB" dirty="0"/>
              <a:t>lightweight (efficient to transmit)</a:t>
            </a:r>
          </a:p>
          <a:p>
            <a:pPr marL="914400" lvl="1" indent="-317500" algn="l" rtl="0">
              <a:spcBef>
                <a:spcPts val="0"/>
              </a:spcBef>
              <a:spcAft>
                <a:spcPts val="0"/>
              </a:spcAft>
              <a:buSzPts val="1400"/>
              <a:buChar char="○"/>
            </a:pPr>
            <a:r>
              <a:rPr lang="en-GB" dirty="0"/>
              <a:t>easy for humans to read and write</a:t>
            </a:r>
          </a:p>
          <a:p>
            <a:pPr marL="914400" lvl="1" indent="-317500" algn="l" rtl="0">
              <a:spcBef>
                <a:spcPts val="0"/>
              </a:spcBef>
              <a:spcAft>
                <a:spcPts val="0"/>
              </a:spcAft>
              <a:buSzPts val="1400"/>
              <a:buChar char="○"/>
            </a:pPr>
            <a:r>
              <a:rPr lang="en-GB" dirty="0"/>
              <a:t>easy for machines to parse and generate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0"/>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A GUI for the </a:t>
            </a:r>
            <a:r>
              <a:rPr lang="en-GB" dirty="0" err="1"/>
              <a:t>WoT</a:t>
            </a:r>
            <a:endParaRPr dirty="0"/>
          </a:p>
        </p:txBody>
      </p:sp>
      <p:sp>
        <p:nvSpPr>
          <p:cNvPr id="174" name="Google Shape;174;p30"/>
          <p:cNvSpPr txBox="1">
            <a:spLocks noGrp="1"/>
          </p:cNvSpPr>
          <p:nvPr>
            <p:ph type="body" idx="1"/>
          </p:nvPr>
        </p:nvSpPr>
        <p:spPr>
          <a:xfrm>
            <a:off x="239400" y="1192949"/>
            <a:ext cx="8520600" cy="5117700"/>
          </a:xfrm>
          <a:prstGeom prst="rect">
            <a:avLst/>
          </a:prstGeom>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SzPts val="1800"/>
              <a:buChar char="●"/>
            </a:pPr>
            <a:r>
              <a:rPr lang="en-GB" dirty="0"/>
              <a:t>Every element of the device is simply a resource with a unique URL that can be used both by people and applications to read and write data</a:t>
            </a:r>
          </a:p>
          <a:p>
            <a:pPr marL="457200" marR="0" lvl="0" indent="-342900" algn="l" rtl="0">
              <a:lnSpc>
                <a:spcPct val="115000"/>
              </a:lnSpc>
              <a:spcBef>
                <a:spcPts val="0"/>
              </a:spcBef>
              <a:spcAft>
                <a:spcPts val="0"/>
              </a:spcAft>
              <a:buSzPts val="1800"/>
              <a:buChar char="●"/>
            </a:pPr>
            <a:endParaRPr lang="en-GB" sz="1000" dirty="0"/>
          </a:p>
          <a:p>
            <a:pPr marL="457200" marR="0" lvl="0" indent="-342900" algn="l" rtl="0">
              <a:lnSpc>
                <a:spcPct val="115000"/>
              </a:lnSpc>
              <a:spcBef>
                <a:spcPts val="0"/>
              </a:spcBef>
              <a:spcAft>
                <a:spcPts val="0"/>
              </a:spcAft>
              <a:buSzPts val="1800"/>
              <a:buChar char="●"/>
            </a:pPr>
            <a:r>
              <a:rPr lang="en-GB" dirty="0"/>
              <a:t>Now, we put the developer hat on and start building an application that interacts with the </a:t>
            </a:r>
            <a:r>
              <a:rPr lang="en-GB" dirty="0" err="1"/>
              <a:t>WoT</a:t>
            </a:r>
            <a:r>
              <a:rPr lang="en-GB" dirty="0"/>
              <a:t> device</a:t>
            </a:r>
          </a:p>
          <a:p>
            <a:pPr marL="914400" lvl="1" indent="-317500" algn="l" rtl="0">
              <a:spcBef>
                <a:spcPts val="0"/>
              </a:spcBef>
              <a:spcAft>
                <a:spcPts val="0"/>
              </a:spcAft>
              <a:buSzPts val="1400"/>
              <a:buChar char="○"/>
            </a:pPr>
            <a:r>
              <a:rPr lang="en-GB" dirty="0"/>
              <a:t>Code: 01.polling-sensor.html</a:t>
            </a:r>
          </a:p>
          <a:p>
            <a:pPr marL="914400" lvl="1" indent="-317500" algn="l" rtl="0">
              <a:spcBef>
                <a:spcPts val="0"/>
              </a:spcBef>
              <a:spcAft>
                <a:spcPts val="0"/>
              </a:spcAft>
              <a:buSzPts val="1400"/>
              <a:buChar char="○"/>
            </a:pPr>
            <a:r>
              <a:rPr lang="en-GB" dirty="0"/>
              <a:t>Code: 02.polling-sensor-chart.html</a:t>
            </a:r>
            <a:endParaRPr dirty="0"/>
          </a:p>
          <a:p>
            <a:pPr marL="457200" lvl="0" indent="-342900" algn="l" rtl="0">
              <a:spcBef>
                <a:spcPts val="0"/>
              </a:spcBef>
              <a:spcAft>
                <a:spcPts val="0"/>
              </a:spcAft>
              <a:buSzPts val="1800"/>
              <a:buChar char="●"/>
            </a:pPr>
            <a:endParaRPr lang="en-GB" sz="1000" b="1" dirty="0"/>
          </a:p>
          <a:p>
            <a:pPr marL="457200" lvl="0" indent="-342900" algn="l" rtl="0">
              <a:spcBef>
                <a:spcPts val="0"/>
              </a:spcBef>
              <a:spcAft>
                <a:spcPts val="0"/>
              </a:spcAft>
              <a:buSzPts val="1800"/>
              <a:buChar char="●"/>
            </a:pPr>
            <a:r>
              <a:rPr lang="en-GB" b="1" dirty="0"/>
              <a:t>Polling</a:t>
            </a:r>
            <a:r>
              <a:rPr lang="en-GB" dirty="0"/>
              <a:t> a sensor worked just fine, but this seems somewhat inefficient: instead of having to fetch the temperature from the device every few seconds, wouldn’t it be better if our code was </a:t>
            </a:r>
            <a:r>
              <a:rPr lang="en-GB" b="1" dirty="0"/>
              <a:t>informed</a:t>
            </a:r>
            <a:r>
              <a:rPr lang="en-GB" dirty="0"/>
              <a:t> of any change of temperature only when they happen (and if they happen)? </a:t>
            </a:r>
          </a:p>
          <a:p>
            <a:pPr marL="457200" lvl="0" indent="-342900" algn="l" rtl="0">
              <a:spcBef>
                <a:spcPts val="0"/>
              </a:spcBef>
              <a:spcAft>
                <a:spcPts val="0"/>
              </a:spcAft>
              <a:buSzPts val="1800"/>
              <a:buChar char="●"/>
            </a:pPr>
            <a:endParaRPr lang="en-GB" sz="1000" dirty="0"/>
          </a:p>
          <a:p>
            <a:pPr marL="457200" lvl="0" indent="-342900" algn="l" rtl="0">
              <a:spcBef>
                <a:spcPts val="0"/>
              </a:spcBef>
              <a:spcAft>
                <a:spcPts val="0"/>
              </a:spcAft>
              <a:buSzPts val="1800"/>
              <a:buChar char="●"/>
            </a:pPr>
            <a:r>
              <a:rPr lang="en-GB" dirty="0"/>
              <a:t>One of the major impedance mismatches between the model of the Web and the event driven model of IoT applications</a:t>
            </a:r>
            <a:endParaRPr dirty="0"/>
          </a:p>
          <a:p>
            <a:pPr lvl="1">
              <a:spcBef>
                <a:spcPts val="0"/>
              </a:spcBef>
            </a:pPr>
            <a:r>
              <a:rPr lang="en-GB" dirty="0"/>
              <a:t>Solution: </a:t>
            </a:r>
            <a:r>
              <a:rPr lang="en-GB" b="1" dirty="0" err="1"/>
              <a:t>WebSockets</a:t>
            </a:r>
            <a:r>
              <a:rPr lang="en-GB" dirty="0"/>
              <a:t> </a:t>
            </a:r>
          </a:p>
          <a:p>
            <a:pPr marL="914400" lvl="1" indent="-317500" algn="l" rtl="0">
              <a:spcBef>
                <a:spcPts val="0"/>
              </a:spcBef>
              <a:spcAft>
                <a:spcPts val="0"/>
              </a:spcAft>
              <a:buSzPts val="1400"/>
              <a:buChar char="○"/>
            </a:pPr>
            <a:r>
              <a:rPr lang="en-GB" dirty="0"/>
              <a:t>Code: 03.websockets-temp-graph.html</a:t>
            </a:r>
            <a:endParaRPr dirty="0"/>
          </a:p>
          <a:p>
            <a:pPr marL="0" lvl="0" indent="0" algn="l" rtl="0">
              <a:spcBef>
                <a:spcPts val="1600"/>
              </a:spcBef>
              <a:spcAft>
                <a:spcPts val="1600"/>
              </a:spcAft>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1"/>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GB" dirty="0"/>
              <a:t>Act on the real world</a:t>
            </a:r>
            <a:endParaRPr dirty="0"/>
          </a:p>
        </p:txBody>
      </p:sp>
      <p:sp>
        <p:nvSpPr>
          <p:cNvPr id="180" name="Google Shape;180;p31"/>
          <p:cNvSpPr txBox="1">
            <a:spLocks noGrp="1"/>
          </p:cNvSpPr>
          <p:nvPr>
            <p:ph type="body" idx="1"/>
          </p:nvPr>
        </p:nvSpPr>
        <p:spPr>
          <a:xfrm>
            <a:off x="379434" y="1278032"/>
            <a:ext cx="8520600" cy="4868767"/>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We have seen various ways to read sensor data, what about “</a:t>
            </a:r>
            <a:r>
              <a:rPr lang="en-GB" b="1" dirty="0"/>
              <a:t>writing</a:t>
            </a:r>
            <a:r>
              <a:rPr lang="en-GB" dirty="0"/>
              <a:t>” to a device? For example, we would like to send a command to our device</a:t>
            </a:r>
          </a:p>
          <a:p>
            <a:pPr marL="114300" lvl="0" indent="0" algn="l" rtl="0">
              <a:spcBef>
                <a:spcPts val="0"/>
              </a:spcBef>
              <a:spcAft>
                <a:spcPts val="0"/>
              </a:spcAft>
              <a:buSzPts val="1800"/>
              <a:buNone/>
            </a:pPr>
            <a:endParaRPr lang="en-GB" dirty="0"/>
          </a:p>
          <a:p>
            <a:pPr marL="457200" lvl="0" indent="-342900" algn="l" rtl="0">
              <a:spcBef>
                <a:spcPts val="0"/>
              </a:spcBef>
              <a:spcAft>
                <a:spcPts val="0"/>
              </a:spcAft>
              <a:buSzPts val="1800"/>
              <a:buChar char="●"/>
            </a:pPr>
            <a:r>
              <a:rPr lang="en-GB" dirty="0"/>
              <a:t>A simple HTML form that sends a POST command to the URL a led</a:t>
            </a:r>
          </a:p>
          <a:p>
            <a:pPr lvl="1">
              <a:spcBef>
                <a:spcPts val="0"/>
              </a:spcBef>
            </a:pPr>
            <a:r>
              <a:rPr lang="en-GB" dirty="0"/>
              <a:t>Code: 04.actuator-form.html</a:t>
            </a:r>
          </a:p>
          <a:p>
            <a:pPr lvl="1" indent="-342900">
              <a:spcBef>
                <a:spcPts val="0"/>
              </a:spcBef>
              <a:buSzPts val="1800"/>
              <a:buChar char="●"/>
            </a:pPr>
            <a:r>
              <a:rPr lang="en-GB" dirty="0"/>
              <a:t>The method works well, unfortunately the browsers do not submit a JSON payload body, but use a format called "application/x-www-form-</a:t>
            </a:r>
            <a:r>
              <a:rPr lang="en-GB" dirty="0" err="1"/>
              <a:t>urlencoded</a:t>
            </a:r>
            <a:r>
              <a:rPr lang="en-GB" dirty="0"/>
              <a:t>", because of some legacy reasons</a:t>
            </a:r>
          </a:p>
          <a:p>
            <a:pPr marL="457200" lvl="0" indent="-342900" algn="l" rtl="0">
              <a:spcBef>
                <a:spcPts val="0"/>
              </a:spcBef>
              <a:spcAft>
                <a:spcPts val="0"/>
              </a:spcAft>
              <a:buSzPts val="1800"/>
              <a:buChar char="●"/>
            </a:pPr>
            <a:endParaRPr lang="en-GB" dirty="0"/>
          </a:p>
          <a:p>
            <a:pPr marL="457200" lvl="0" indent="-342900" algn="l" rtl="0">
              <a:spcBef>
                <a:spcPts val="0"/>
              </a:spcBef>
              <a:spcAft>
                <a:spcPts val="0"/>
              </a:spcAft>
              <a:buSzPts val="1800"/>
              <a:buChar char="●"/>
            </a:pPr>
            <a:r>
              <a:rPr lang="en-GB" dirty="0"/>
              <a:t>We can write a function which takes the data from the form, packs it into a JSON object, POSTs it to the Pi and displays the result if successful </a:t>
            </a:r>
          </a:p>
          <a:p>
            <a:pPr marL="914400" lvl="1" indent="-317500" algn="l" rtl="0">
              <a:spcBef>
                <a:spcPts val="0"/>
              </a:spcBef>
              <a:spcAft>
                <a:spcPts val="0"/>
              </a:spcAft>
              <a:buSzPts val="1400"/>
              <a:buChar char="○"/>
            </a:pPr>
            <a:r>
              <a:rPr lang="en-GB" dirty="0"/>
              <a:t> Code: 05.actuator-ajax-json.html</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C963BEC-AB6D-E540-4FEE-025EEE58B81B}"/>
              </a:ext>
            </a:extLst>
          </p:cNvPr>
          <p:cNvSpPr>
            <a:spLocks noGrp="1"/>
          </p:cNvSpPr>
          <p:nvPr>
            <p:ph type="title"/>
          </p:nvPr>
        </p:nvSpPr>
        <p:spPr/>
        <p:txBody>
          <a:bodyPr/>
          <a:lstStyle/>
          <a:p>
            <a:r>
              <a:rPr lang="en-GB" dirty="0"/>
              <a:t>Semantic gap</a:t>
            </a:r>
          </a:p>
        </p:txBody>
      </p:sp>
      <p:sp>
        <p:nvSpPr>
          <p:cNvPr id="3" name="Segnaposto testo 2">
            <a:extLst>
              <a:ext uri="{FF2B5EF4-FFF2-40B4-BE49-F238E27FC236}">
                <a16:creationId xmlns:a16="http://schemas.microsoft.com/office/drawing/2014/main" id="{CCA09315-1313-50BD-3640-768303E37525}"/>
              </a:ext>
            </a:extLst>
          </p:cNvPr>
          <p:cNvSpPr>
            <a:spLocks noGrp="1"/>
          </p:cNvSpPr>
          <p:nvPr>
            <p:ph type="body" idx="1"/>
          </p:nvPr>
        </p:nvSpPr>
        <p:spPr/>
        <p:txBody>
          <a:bodyPr/>
          <a:lstStyle/>
          <a:p>
            <a:r>
              <a:rPr lang="en-GB" dirty="0"/>
              <a:t>We assumed to know what the fields of the JSON objects (e.g. sensor or actuator) mean and how to use them. What if the only thing we know about a device is its URL and nothing else?</a:t>
            </a:r>
          </a:p>
          <a:p>
            <a:endParaRPr lang="en-GB" dirty="0"/>
          </a:p>
          <a:p>
            <a:r>
              <a:rPr lang="en-GB" dirty="0"/>
              <a:t>First, we need to </a:t>
            </a:r>
            <a:r>
              <a:rPr lang="en-GB" b="1" dirty="0"/>
              <a:t>find the devices </a:t>
            </a:r>
            <a:r>
              <a:rPr lang="en-GB" dirty="0"/>
              <a:t>at a network level</a:t>
            </a:r>
          </a:p>
          <a:p>
            <a:pPr lvl="1">
              <a:spcBef>
                <a:spcPts val="0"/>
              </a:spcBef>
            </a:pPr>
            <a:r>
              <a:rPr lang="en-GB" dirty="0"/>
              <a:t>device discovery problem</a:t>
            </a:r>
          </a:p>
          <a:p>
            <a:pPr marL="914400" lvl="1" indent="-317500" algn="l" rtl="0">
              <a:spcBef>
                <a:spcPts val="0"/>
              </a:spcBef>
              <a:spcAft>
                <a:spcPts val="0"/>
              </a:spcAft>
              <a:buSzPts val="1400"/>
              <a:buChar char="○"/>
            </a:pPr>
            <a:r>
              <a:rPr lang="en-GB" dirty="0"/>
              <a:t>how can applications discover the root URL all the devices?</a:t>
            </a:r>
          </a:p>
          <a:p>
            <a:endParaRPr lang="en-GB" dirty="0"/>
          </a:p>
          <a:p>
            <a:r>
              <a:rPr lang="en-GB" dirty="0"/>
              <a:t>Second,  our application should “</a:t>
            </a:r>
            <a:r>
              <a:rPr lang="en-GB" b="1" dirty="0"/>
              <a:t>understand</a:t>
            </a:r>
            <a:r>
              <a:rPr lang="en-GB" dirty="0"/>
              <a:t>” what sensors/actuators the device offers, what formats it use, and what is the meaning of properties, fields, and so on </a:t>
            </a:r>
          </a:p>
          <a:p>
            <a:pPr marL="914400" lvl="1" indent="-317500" algn="l" rtl="0">
              <a:spcBef>
                <a:spcPts val="0"/>
              </a:spcBef>
              <a:spcAft>
                <a:spcPts val="0"/>
              </a:spcAft>
              <a:buSzPts val="1400"/>
              <a:buChar char="○"/>
            </a:pPr>
            <a:r>
              <a:rPr lang="en-GB" dirty="0"/>
              <a:t>semantic gap</a:t>
            </a:r>
          </a:p>
          <a:p>
            <a:endParaRPr lang="en-GB" dirty="0"/>
          </a:p>
          <a:p>
            <a:r>
              <a:rPr lang="en-GB" dirty="0"/>
              <a:t>A (partial) solution: exploit the other feature of the web, </a:t>
            </a:r>
            <a:r>
              <a:rPr lang="en-GB" b="1" dirty="0"/>
              <a:t>links</a:t>
            </a:r>
          </a:p>
          <a:p>
            <a:endParaRPr lang="en-GB" dirty="0"/>
          </a:p>
        </p:txBody>
      </p:sp>
    </p:spTree>
    <p:extLst>
      <p:ext uri="{BB962C8B-B14F-4D97-AF65-F5344CB8AC3E}">
        <p14:creationId xmlns:p14="http://schemas.microsoft.com/office/powerpoint/2010/main" val="22986144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4"/>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Landscape</a:t>
            </a:r>
            <a:endParaRPr/>
          </a:p>
        </p:txBody>
      </p:sp>
      <p:pic>
        <p:nvPicPr>
          <p:cNvPr id="5" name="Immagine 4" descr="Immagine che contiene diagramma, Piano, schermata&#10;&#10;Il contenuto generato dall'IA potrebbe non essere corretto.">
            <a:extLst>
              <a:ext uri="{FF2B5EF4-FFF2-40B4-BE49-F238E27FC236}">
                <a16:creationId xmlns:a16="http://schemas.microsoft.com/office/drawing/2014/main" id="{4D9A6FE9-1D42-9D03-FE42-1AF1267232CD}"/>
              </a:ext>
            </a:extLst>
          </p:cNvPr>
          <p:cNvPicPr>
            <a:picLocks noChangeAspect="1"/>
          </p:cNvPicPr>
          <p:nvPr/>
        </p:nvPicPr>
        <p:blipFill>
          <a:blip r:embed="rId3"/>
          <a:stretch>
            <a:fillRect/>
          </a:stretch>
        </p:blipFill>
        <p:spPr>
          <a:xfrm>
            <a:off x="87369" y="1516826"/>
            <a:ext cx="8969262" cy="4123954"/>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7FAB46E-C859-FBBD-1DAD-21E175B0A67E}"/>
              </a:ext>
            </a:extLst>
          </p:cNvPr>
          <p:cNvSpPr>
            <a:spLocks noGrp="1"/>
          </p:cNvSpPr>
          <p:nvPr>
            <p:ph type="title"/>
          </p:nvPr>
        </p:nvSpPr>
        <p:spPr/>
        <p:txBody>
          <a:bodyPr/>
          <a:lstStyle/>
          <a:p>
            <a:r>
              <a:rPr lang="en-GB" dirty="0"/>
              <a:t>Reflect</a:t>
            </a:r>
          </a:p>
        </p:txBody>
      </p:sp>
      <p:sp>
        <p:nvSpPr>
          <p:cNvPr id="3" name="Segnaposto testo 2">
            <a:extLst>
              <a:ext uri="{FF2B5EF4-FFF2-40B4-BE49-F238E27FC236}">
                <a16:creationId xmlns:a16="http://schemas.microsoft.com/office/drawing/2014/main" id="{C10C4ED9-ABCC-10E6-0810-01705BDEE0E3}"/>
              </a:ext>
            </a:extLst>
          </p:cNvPr>
          <p:cNvSpPr>
            <a:spLocks noGrp="1"/>
          </p:cNvSpPr>
          <p:nvPr>
            <p:ph type="body" idx="1"/>
          </p:nvPr>
        </p:nvSpPr>
        <p:spPr>
          <a:xfrm>
            <a:off x="311700" y="1043733"/>
            <a:ext cx="8520600" cy="5453383"/>
          </a:xfrm>
        </p:spPr>
        <p:txBody>
          <a:bodyPr/>
          <a:lstStyle/>
          <a:p>
            <a:r>
              <a:rPr lang="en-GB" dirty="0"/>
              <a:t>We communicate with an embedded device, potentially connected at the other end of the world (my office) with a Web page </a:t>
            </a:r>
          </a:p>
          <a:p>
            <a:endParaRPr lang="en-GB" sz="1000" dirty="0"/>
          </a:p>
          <a:p>
            <a:r>
              <a:rPr lang="en-GB" dirty="0"/>
              <a:t>We fetch, on a regular basis, data from a sensor connected to the device and display it on a graph: not bad for a simple web page of some lines of HTML and JavaScript code</a:t>
            </a:r>
          </a:p>
          <a:p>
            <a:pPr marL="114300" indent="0">
              <a:buNone/>
            </a:pPr>
            <a:r>
              <a:rPr lang="en-GB" sz="1000" dirty="0"/>
              <a:t> </a:t>
            </a:r>
          </a:p>
          <a:p>
            <a:r>
              <a:rPr lang="en-GB" dirty="0"/>
              <a:t>Let’s imagine for a second our Pi wasn’t actually providing its data through HTTP, JSON and </a:t>
            </a:r>
            <a:r>
              <a:rPr lang="en-GB" dirty="0" err="1"/>
              <a:t>WebSockets</a:t>
            </a:r>
            <a:r>
              <a:rPr lang="en-GB" dirty="0"/>
              <a:t>, but through a IoT machine-to-machine application stack (such as ZigBee or similar): we would have no chances of talking directly to the device from a browser,  we would have been forced to write our application using a lower-level language (such as C or Java),  we would not have been able to use widespread concepts and languages (such as URLs, HTML, CSS and JavaScript) </a:t>
            </a:r>
          </a:p>
          <a:p>
            <a:endParaRPr lang="en-GB" sz="1000" dirty="0"/>
          </a:p>
          <a:p>
            <a:r>
              <a:rPr lang="en-GB" dirty="0"/>
              <a:t>This is what the </a:t>
            </a:r>
            <a:r>
              <a:rPr lang="en-GB" dirty="0" err="1"/>
              <a:t>WoT</a:t>
            </a:r>
            <a:r>
              <a:rPr lang="en-GB" dirty="0"/>
              <a:t> is about: creating API for things that are universally accessible and bringing them closer the masses of Web development where a lot of today’s innovation and creative building happens.</a:t>
            </a:r>
          </a:p>
          <a:p>
            <a:endParaRPr lang="en-GB" dirty="0"/>
          </a:p>
        </p:txBody>
      </p:sp>
    </p:spTree>
    <p:extLst>
      <p:ext uri="{BB962C8B-B14F-4D97-AF65-F5344CB8AC3E}">
        <p14:creationId xmlns:p14="http://schemas.microsoft.com/office/powerpoint/2010/main" val="16157748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6"/>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Hands-on Activity</a:t>
            </a:r>
            <a:endParaRPr/>
          </a:p>
        </p:txBody>
      </p:sp>
      <p:sp>
        <p:nvSpPr>
          <p:cNvPr id="236" name="Google Shape;236;p36"/>
          <p:cNvSpPr txBox="1">
            <a:spLocks noGrp="1"/>
          </p:cNvSpPr>
          <p:nvPr>
            <p:ph type="body" idx="1"/>
          </p:nvPr>
        </p:nvSpPr>
        <p:spPr>
          <a:xfrm>
            <a:off x="311700" y="1633633"/>
            <a:ext cx="8520600" cy="4472100"/>
          </a:xfrm>
          <a:prstGeom prst="rect">
            <a:avLst/>
          </a:prstGeom>
        </p:spPr>
        <p:txBody>
          <a:bodyPr spcFirstLastPara="1" wrap="square" lIns="91425" tIns="91425" rIns="91425" bIns="91425" anchor="t" anchorCtr="0">
            <a:noAutofit/>
          </a:bodyPr>
          <a:lstStyle/>
          <a:p>
            <a:pPr lvl="0"/>
            <a:r>
              <a:rPr lang="en-GB" dirty="0"/>
              <a:t>Play around with the different URLs you can find at </a:t>
            </a:r>
            <a:r>
              <a:rPr lang="en-GB" dirty="0">
                <a:hlinkClick r:id="rId3"/>
              </a:rPr>
              <a:t>http://devices.webofthings.io</a:t>
            </a:r>
            <a:r>
              <a:rPr lang="en-GB" dirty="0"/>
              <a:t> using Postman. Look at how they differ and are structured, browse around the device and try to understand what data each sensor has, their format, etc.</a:t>
            </a:r>
          </a:p>
          <a:p>
            <a:pPr lvl="0"/>
            <a:endParaRPr lang="en-GB" dirty="0"/>
          </a:p>
          <a:p>
            <a:pPr lvl="0"/>
            <a:r>
              <a:rPr lang="en-GB" dirty="0"/>
              <a:t>Look at the electronic devices around you (the appliances in your kitchen or the TV or sound system in your living room, the ordering system in the café, the train notification system, etc). Now imagine how the services and data offered by all these devices could all have a similar structure: URLs, content, paths. Try to map this system using the same JSON structure we have seen and write the URLs and JSON object that would be returned.</a:t>
            </a:r>
            <a:endParaRPr dirty="0"/>
          </a:p>
          <a:p>
            <a:pPr marL="0" lvl="0" indent="0" algn="l" rtl="0">
              <a:spcBef>
                <a:spcPts val="1600"/>
              </a:spcBef>
              <a:spcAft>
                <a:spcPts val="0"/>
              </a:spcAft>
              <a:buNone/>
            </a:pPr>
            <a:endParaRPr dirty="0"/>
          </a:p>
          <a:p>
            <a:pPr marL="0" lvl="0" indent="0" algn="l" rtl="0">
              <a:spcBef>
                <a:spcPts val="1600"/>
              </a:spcBef>
              <a:spcAft>
                <a:spcPts val="0"/>
              </a:spcAft>
              <a:buClr>
                <a:schemeClr val="dk1"/>
              </a:buClr>
              <a:buSzPts val="1100"/>
              <a:buFont typeface="Arial"/>
              <a:buNone/>
            </a:pPr>
            <a:endParaRPr dirty="0"/>
          </a:p>
          <a:p>
            <a:pPr marL="0" lvl="0" indent="0" algn="l" rtl="0">
              <a:spcBef>
                <a:spcPts val="1600"/>
              </a:spcBef>
              <a:spcAft>
                <a:spcPts val="1600"/>
              </a:spcAft>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843B6EA4-0E29-85FB-FE01-EA041DBB281D}"/>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7CCBAA08-E117-6D65-FA02-92EDFBC54922}"/>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Internet of Things (1)</a:t>
            </a:r>
            <a:endParaRPr dirty="0"/>
          </a:p>
        </p:txBody>
      </p:sp>
      <p:sp>
        <p:nvSpPr>
          <p:cNvPr id="159" name="Google Shape;159;p28">
            <a:extLst>
              <a:ext uri="{FF2B5EF4-FFF2-40B4-BE49-F238E27FC236}">
                <a16:creationId xmlns:a16="http://schemas.microsoft.com/office/drawing/2014/main" id="{6AE25359-1644-9A91-7D04-660D786645A1}"/>
              </a:ext>
            </a:extLst>
          </p:cNvPr>
          <p:cNvSpPr txBox="1">
            <a:spLocks noGrp="1"/>
          </p:cNvSpPr>
          <p:nvPr>
            <p:ph type="body" idx="1"/>
          </p:nvPr>
        </p:nvSpPr>
        <p:spPr>
          <a:xfrm>
            <a:off x="311700" y="1112925"/>
            <a:ext cx="8520600" cy="5360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A network of physical devices embedded with sensors, actuators, software and connectivity that enable real objects to collect data and act on the environment</a:t>
            </a:r>
          </a:p>
          <a:p>
            <a:pPr marL="457200" lvl="0" indent="-342900" algn="l" rtl="0">
              <a:spcBef>
                <a:spcPts val="0"/>
              </a:spcBef>
              <a:spcAft>
                <a:spcPts val="0"/>
              </a:spcAft>
              <a:buSzPts val="1800"/>
              <a:buChar char="●"/>
            </a:pPr>
            <a:endParaRPr lang="en-GB" dirty="0"/>
          </a:p>
          <a:p>
            <a:pPr marL="457200" lvl="0" indent="-342900" algn="l" rtl="0">
              <a:spcBef>
                <a:spcPts val="0"/>
              </a:spcBef>
              <a:spcAft>
                <a:spcPts val="0"/>
              </a:spcAft>
              <a:buSzPts val="1800"/>
              <a:buChar char="●"/>
            </a:pPr>
            <a:r>
              <a:rPr lang="en-GB" dirty="0"/>
              <a:t>These devices provides automation, monitoring, and control</a:t>
            </a:r>
          </a:p>
          <a:p>
            <a:pPr marL="457200" lvl="0" indent="-342900" algn="l" rtl="0">
              <a:spcBef>
                <a:spcPts val="0"/>
              </a:spcBef>
              <a:spcAft>
                <a:spcPts val="0"/>
              </a:spcAft>
              <a:buSzPts val="1800"/>
              <a:buChar char="●"/>
            </a:pPr>
            <a:endParaRPr lang="en-GB" dirty="0"/>
          </a:p>
          <a:p>
            <a:pPr marL="457200" lvl="0" indent="-342900" algn="l" rtl="0">
              <a:spcBef>
                <a:spcPts val="0"/>
              </a:spcBef>
              <a:spcAft>
                <a:spcPts val="0"/>
              </a:spcAft>
              <a:buSzPts val="1800"/>
              <a:buChar char="●"/>
            </a:pPr>
            <a:r>
              <a:rPr lang="en-GB" dirty="0"/>
              <a:t>IoT applications span various domains</a:t>
            </a:r>
          </a:p>
          <a:p>
            <a:pPr marL="914400" lvl="1" indent="-317500" algn="l" rtl="0">
              <a:spcBef>
                <a:spcPts val="0"/>
              </a:spcBef>
              <a:spcAft>
                <a:spcPts val="0"/>
              </a:spcAft>
              <a:buSzPts val="1400"/>
              <a:buChar char="○"/>
            </a:pPr>
            <a:r>
              <a:rPr lang="en-GB" dirty="0"/>
              <a:t>smart homes, healthcare, transportation, industrial automation, enhancing efficiency and enabling real-time decision-making </a:t>
            </a:r>
          </a:p>
          <a:p>
            <a:pPr marL="914400" lvl="1" indent="-317500" algn="l" rtl="0">
              <a:spcBef>
                <a:spcPts val="0"/>
              </a:spcBef>
              <a:spcAft>
                <a:spcPts val="0"/>
              </a:spcAft>
              <a:buSzPts val="1400"/>
              <a:buChar char="○"/>
            </a:pPr>
            <a:endParaRPr lang="en-GB" sz="1000" dirty="0"/>
          </a:p>
          <a:p>
            <a:pPr marL="457200" lvl="0" indent="-342900" algn="l" rtl="0">
              <a:spcBef>
                <a:spcPts val="0"/>
              </a:spcBef>
              <a:spcAft>
                <a:spcPts val="0"/>
              </a:spcAft>
              <a:buSzPts val="1800"/>
              <a:buChar char="●"/>
            </a:pPr>
            <a:r>
              <a:rPr lang="en-GB" dirty="0"/>
              <a:t>Key statistics:  </a:t>
            </a:r>
          </a:p>
          <a:p>
            <a:pPr marL="914400" lvl="1" indent="-317500" algn="l" rtl="0">
              <a:spcBef>
                <a:spcPts val="0"/>
              </a:spcBef>
              <a:spcAft>
                <a:spcPts val="0"/>
              </a:spcAft>
              <a:buSzPts val="1400"/>
              <a:buChar char="○"/>
            </a:pPr>
            <a:r>
              <a:rPr lang="en-GB" sz="1400" dirty="0"/>
              <a:t>Number devices, as of 2023, there are approximately 16.7 billion IoT devices worldwide, which is more than twice the number of people on Earth. This number is expected to grow to over 27 billion by 2025</a:t>
            </a:r>
          </a:p>
          <a:p>
            <a:pPr marL="914400" lvl="1" indent="-317500" algn="l" rtl="0">
              <a:spcBef>
                <a:spcPts val="0"/>
              </a:spcBef>
              <a:spcAft>
                <a:spcPts val="0"/>
              </a:spcAft>
              <a:buSzPts val="1400"/>
              <a:buChar char="○"/>
            </a:pPr>
            <a:r>
              <a:rPr lang="en-GB" sz="1400" dirty="0"/>
              <a:t>Market Growth, the global IoT market was valued at $662.21 billion in 2023 and is projected to reach around $3.3 trillion by 2030 </a:t>
            </a:r>
          </a:p>
          <a:p>
            <a:pPr marL="914400" lvl="1" indent="-317500" algn="l" rtl="0">
              <a:spcBef>
                <a:spcPts val="0"/>
              </a:spcBef>
              <a:spcAft>
                <a:spcPts val="0"/>
              </a:spcAft>
              <a:buSzPts val="1400"/>
              <a:buChar char="○"/>
            </a:pPr>
            <a:r>
              <a:rPr lang="en-GB" sz="1400" dirty="0"/>
              <a:t>Smart Home Devices, in 2022, 857 million smart home devices were shipped globally. This number is expected to increase to 1.09 billion by 2027 </a:t>
            </a:r>
          </a:p>
          <a:p>
            <a:pPr marL="596900" lvl="1" indent="0" algn="l" rtl="0">
              <a:spcBef>
                <a:spcPts val="0"/>
              </a:spcBef>
              <a:spcAft>
                <a:spcPts val="0"/>
              </a:spcAft>
              <a:buSzPts val="1400"/>
              <a:buNone/>
            </a:pPr>
            <a:endParaRPr lang="en-GB" sz="1400" dirty="0"/>
          </a:p>
          <a:p>
            <a:pPr marL="596900" lvl="1" indent="0" algn="l" rtl="0">
              <a:spcBef>
                <a:spcPts val="0"/>
              </a:spcBef>
              <a:spcAft>
                <a:spcPts val="0"/>
              </a:spcAft>
              <a:buSzPts val="1400"/>
              <a:buNone/>
            </a:pPr>
            <a:endParaRPr lang="en-GB" sz="1000" dirty="0"/>
          </a:p>
        </p:txBody>
      </p:sp>
    </p:spTree>
    <p:extLst>
      <p:ext uri="{BB962C8B-B14F-4D97-AF65-F5344CB8AC3E}">
        <p14:creationId xmlns:p14="http://schemas.microsoft.com/office/powerpoint/2010/main" val="1805061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714F8D-C75F-61E7-58BC-1CC7FFCFE5B5}"/>
              </a:ext>
            </a:extLst>
          </p:cNvPr>
          <p:cNvSpPr>
            <a:spLocks noGrp="1"/>
          </p:cNvSpPr>
          <p:nvPr>
            <p:ph type="title"/>
          </p:nvPr>
        </p:nvSpPr>
        <p:spPr/>
        <p:txBody>
          <a:bodyPr/>
          <a:lstStyle/>
          <a:p>
            <a:r>
              <a:rPr lang="en-GB" dirty="0"/>
              <a:t>Internet of Things (2)</a:t>
            </a:r>
          </a:p>
        </p:txBody>
      </p:sp>
      <p:pic>
        <p:nvPicPr>
          <p:cNvPr id="5" name="Immagine 4" descr="Immagine che contiene testo, diagramma, Piano, design&#10;&#10;Il contenuto generato dall'IA potrebbe non essere corretto.">
            <a:extLst>
              <a:ext uri="{FF2B5EF4-FFF2-40B4-BE49-F238E27FC236}">
                <a16:creationId xmlns:a16="http://schemas.microsoft.com/office/drawing/2014/main" id="{8AA2690A-17E2-CD78-4E97-4A7BFF783741}"/>
              </a:ext>
            </a:extLst>
          </p:cNvPr>
          <p:cNvPicPr>
            <a:picLocks noChangeAspect="1"/>
          </p:cNvPicPr>
          <p:nvPr/>
        </p:nvPicPr>
        <p:blipFill>
          <a:blip r:embed="rId2"/>
          <a:stretch>
            <a:fillRect/>
          </a:stretch>
        </p:blipFill>
        <p:spPr>
          <a:xfrm>
            <a:off x="142055" y="1167989"/>
            <a:ext cx="8859890" cy="5074550"/>
          </a:xfrm>
          <a:prstGeom prst="rect">
            <a:avLst/>
          </a:prstGeom>
        </p:spPr>
      </p:pic>
    </p:spTree>
    <p:extLst>
      <p:ext uri="{BB962C8B-B14F-4D97-AF65-F5344CB8AC3E}">
        <p14:creationId xmlns:p14="http://schemas.microsoft.com/office/powerpoint/2010/main" val="1680105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Technologies, Software, Services</a:t>
            </a:r>
            <a:endParaRPr/>
          </a:p>
        </p:txBody>
      </p:sp>
      <p:pic>
        <p:nvPicPr>
          <p:cNvPr id="5" name="Immagine 4" descr="Immagine che contiene testo, diagramma, albero&#10;&#10;Il contenuto generato dall'IA potrebbe non essere corretto.">
            <a:extLst>
              <a:ext uri="{FF2B5EF4-FFF2-40B4-BE49-F238E27FC236}">
                <a16:creationId xmlns:a16="http://schemas.microsoft.com/office/drawing/2014/main" id="{0AFF47F4-FA8D-DB29-B736-5CDB4F7CCB3B}"/>
              </a:ext>
            </a:extLst>
          </p:cNvPr>
          <p:cNvPicPr>
            <a:picLocks noChangeAspect="1"/>
          </p:cNvPicPr>
          <p:nvPr/>
        </p:nvPicPr>
        <p:blipFill>
          <a:blip r:embed="rId3"/>
          <a:stretch>
            <a:fillRect/>
          </a:stretch>
        </p:blipFill>
        <p:spPr>
          <a:xfrm>
            <a:off x="685800" y="1335616"/>
            <a:ext cx="7772400" cy="483297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Smart car scenario</a:t>
            </a:r>
            <a:endParaRPr dirty="0"/>
          </a:p>
        </p:txBody>
      </p:sp>
      <p:pic>
        <p:nvPicPr>
          <p:cNvPr id="99" name="Google Shape;99;p19"/>
          <p:cNvPicPr preferRelativeResize="0"/>
          <p:nvPr/>
        </p:nvPicPr>
        <p:blipFill>
          <a:blip r:embed="rId3">
            <a:alphaModFix/>
          </a:blip>
          <a:stretch>
            <a:fillRect/>
          </a:stretch>
        </p:blipFill>
        <p:spPr>
          <a:xfrm>
            <a:off x="182875" y="907008"/>
            <a:ext cx="8778243" cy="550946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AE65FD84-BBCF-DBFA-AD14-F8916B683810}"/>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BC2487AB-8F82-A526-00F6-01AE8915C917}"/>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Problem: big data!</a:t>
            </a:r>
            <a:endParaRPr dirty="0"/>
          </a:p>
        </p:txBody>
      </p:sp>
      <p:sp>
        <p:nvSpPr>
          <p:cNvPr id="159" name="Google Shape;159;p28">
            <a:extLst>
              <a:ext uri="{FF2B5EF4-FFF2-40B4-BE49-F238E27FC236}">
                <a16:creationId xmlns:a16="http://schemas.microsoft.com/office/drawing/2014/main" id="{CD0CB2DF-324B-6B5F-EB22-34D0572E23D4}"/>
              </a:ext>
            </a:extLst>
          </p:cNvPr>
          <p:cNvSpPr txBox="1">
            <a:spLocks noGrp="1"/>
          </p:cNvSpPr>
          <p:nvPr>
            <p:ph type="body" idx="1"/>
          </p:nvPr>
        </p:nvSpPr>
        <p:spPr>
          <a:xfrm>
            <a:off x="408242" y="1189016"/>
            <a:ext cx="8520600" cy="5008474"/>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The amount of data generated by IoT devices is expected to reach 73.1 zettabytes (ZB) by 2025!</a:t>
            </a:r>
          </a:p>
          <a:p>
            <a:pPr marL="114300" lvl="0" indent="0" algn="l" rtl="0">
              <a:spcBef>
                <a:spcPts val="0"/>
              </a:spcBef>
              <a:spcAft>
                <a:spcPts val="0"/>
              </a:spcAft>
              <a:buSzPts val="1800"/>
              <a:buNone/>
            </a:pPr>
            <a:endParaRPr lang="en-GB" dirty="0"/>
          </a:p>
        </p:txBody>
      </p:sp>
      <p:pic>
        <p:nvPicPr>
          <p:cNvPr id="3" name="Immagine 2" descr="Immagine che contiene testo, schermata, Carattere, linea&#10;&#10;Il contenuto generato dall'IA potrebbe non essere corretto.">
            <a:extLst>
              <a:ext uri="{FF2B5EF4-FFF2-40B4-BE49-F238E27FC236}">
                <a16:creationId xmlns:a16="http://schemas.microsoft.com/office/drawing/2014/main" id="{4BA09C37-DCAF-EFE0-5932-89EEC2E1CA8C}"/>
              </a:ext>
            </a:extLst>
          </p:cNvPr>
          <p:cNvPicPr>
            <a:picLocks noChangeAspect="1"/>
          </p:cNvPicPr>
          <p:nvPr/>
        </p:nvPicPr>
        <p:blipFill>
          <a:blip r:embed="rId3"/>
          <a:stretch>
            <a:fillRect/>
          </a:stretch>
        </p:blipFill>
        <p:spPr>
          <a:xfrm>
            <a:off x="1721922" y="2531781"/>
            <a:ext cx="6127668" cy="3904986"/>
          </a:xfrm>
          <a:prstGeom prst="rect">
            <a:avLst/>
          </a:prstGeom>
        </p:spPr>
      </p:pic>
    </p:spTree>
    <p:extLst>
      <p:ext uri="{BB962C8B-B14F-4D97-AF65-F5344CB8AC3E}">
        <p14:creationId xmlns:p14="http://schemas.microsoft.com/office/powerpoint/2010/main" val="3550769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Fog Computing</a:t>
            </a:r>
            <a:endParaRPr/>
          </a:p>
        </p:txBody>
      </p:sp>
      <p:sp>
        <p:nvSpPr>
          <p:cNvPr id="111" name="Google Shape;111;p21"/>
          <p:cNvSpPr txBox="1">
            <a:spLocks noGrp="1"/>
          </p:cNvSpPr>
          <p:nvPr>
            <p:ph type="body" idx="1"/>
          </p:nvPr>
        </p:nvSpPr>
        <p:spPr>
          <a:xfrm>
            <a:off x="311700" y="1020666"/>
            <a:ext cx="8520600" cy="5377175"/>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b="1" dirty="0"/>
              <a:t>Cloud computing </a:t>
            </a:r>
            <a:r>
              <a:rPr lang="en-GB" dirty="0"/>
              <a:t>refers to the delivery of </a:t>
            </a:r>
            <a:br>
              <a:rPr lang="en-GB" dirty="0"/>
            </a:br>
            <a:r>
              <a:rPr lang="en-GB" dirty="0"/>
              <a:t>computing services (storage, servers, databases, </a:t>
            </a:r>
            <a:br>
              <a:rPr lang="en-GB" dirty="0"/>
            </a:br>
            <a:r>
              <a:rPr lang="en-GB" dirty="0"/>
              <a:t>software, and more) over the internet. Instead of </a:t>
            </a:r>
            <a:br>
              <a:rPr lang="en-GB" dirty="0"/>
            </a:br>
            <a:r>
              <a:rPr lang="en-GB" dirty="0"/>
              <a:t>owning and maintaining physical infrastructure, </a:t>
            </a:r>
            <a:br>
              <a:rPr lang="en-GB" dirty="0"/>
            </a:br>
            <a:r>
              <a:rPr lang="en-GB" dirty="0"/>
              <a:t>it is possible to use services on-demand and pay </a:t>
            </a:r>
            <a:br>
              <a:rPr lang="en-GB" dirty="0"/>
            </a:br>
            <a:r>
              <a:rPr lang="en-GB" dirty="0"/>
              <a:t>for only what it is used</a:t>
            </a:r>
          </a:p>
          <a:p>
            <a:pPr marL="457200" lvl="0" indent="-342900" algn="l" rtl="0">
              <a:spcBef>
                <a:spcPts val="0"/>
              </a:spcBef>
              <a:spcAft>
                <a:spcPts val="0"/>
              </a:spcAft>
              <a:buSzPts val="1800"/>
              <a:buChar char="●"/>
            </a:pPr>
            <a:endParaRPr lang="en-GB" dirty="0"/>
          </a:p>
          <a:p>
            <a:r>
              <a:rPr lang="en-GB" dirty="0"/>
              <a:t>The growth in IoT is </a:t>
            </a:r>
            <a:r>
              <a:rPr lang="en-GB" b="1" dirty="0"/>
              <a:t>unsustainable</a:t>
            </a:r>
            <a:r>
              <a:rPr lang="en-GB" dirty="0"/>
              <a:t> under this architectural approach: latency, network bandwidth, reliability and security cannot be addressed in cloud-only models  </a:t>
            </a:r>
          </a:p>
          <a:p>
            <a:pPr lvl="1" indent="-342900">
              <a:spcBef>
                <a:spcPts val="0"/>
              </a:spcBef>
              <a:buSzPts val="1800"/>
              <a:buChar char="●"/>
            </a:pPr>
            <a:endParaRPr lang="en-GB" dirty="0"/>
          </a:p>
          <a:p>
            <a:pPr marL="457200" lvl="0" indent="-342900" algn="l" rtl="0">
              <a:spcBef>
                <a:spcPts val="0"/>
              </a:spcBef>
              <a:spcAft>
                <a:spcPts val="0"/>
              </a:spcAft>
              <a:buSzPts val="1800"/>
              <a:buChar char="●"/>
            </a:pPr>
            <a:r>
              <a:rPr lang="en-GB" b="1" dirty="0"/>
              <a:t>Fog computing </a:t>
            </a:r>
            <a:r>
              <a:rPr lang="en-GB" dirty="0"/>
              <a:t>is a distributed computing paradigm </a:t>
            </a:r>
            <a:br>
              <a:rPr lang="en-GB" dirty="0"/>
            </a:br>
            <a:r>
              <a:rPr lang="en-GB" dirty="0"/>
              <a:t>that extends cloud computing to the edge of the </a:t>
            </a:r>
            <a:br>
              <a:rPr lang="en-GB" dirty="0"/>
            </a:br>
            <a:r>
              <a:rPr lang="en-GB" dirty="0"/>
              <a:t>network, closer to the data sources. It aims to reduce</a:t>
            </a:r>
            <a:br>
              <a:rPr lang="en-GB" dirty="0"/>
            </a:br>
            <a:r>
              <a:rPr lang="en-GB" dirty="0"/>
              <a:t>latency and network congestion by processing data </a:t>
            </a:r>
            <a:br>
              <a:rPr lang="en-GB" dirty="0"/>
            </a:br>
            <a:r>
              <a:rPr lang="en-GB" dirty="0"/>
              <a:t>locally, in nearby edge devices or fog nodes, rather </a:t>
            </a:r>
            <a:br>
              <a:rPr lang="en-GB" dirty="0"/>
            </a:br>
            <a:r>
              <a:rPr lang="en-GB" dirty="0"/>
              <a:t>than transmitting it to a remote cloud.</a:t>
            </a:r>
          </a:p>
        </p:txBody>
      </p:sp>
      <p:pic>
        <p:nvPicPr>
          <p:cNvPr id="3" name="Immagine 2" descr="Immagine che contiene schizzo, diagramma, testo, design&#10;&#10;Il contenuto generato dall'IA potrebbe non essere corretto.">
            <a:extLst>
              <a:ext uri="{FF2B5EF4-FFF2-40B4-BE49-F238E27FC236}">
                <a16:creationId xmlns:a16="http://schemas.microsoft.com/office/drawing/2014/main" id="{E65FCCE6-2B4C-54C9-A9B1-134DB106EA9F}"/>
              </a:ext>
            </a:extLst>
          </p:cNvPr>
          <p:cNvPicPr>
            <a:picLocks noChangeAspect="1"/>
          </p:cNvPicPr>
          <p:nvPr/>
        </p:nvPicPr>
        <p:blipFill>
          <a:blip r:embed="rId3"/>
          <a:stretch>
            <a:fillRect/>
          </a:stretch>
        </p:blipFill>
        <p:spPr>
          <a:xfrm>
            <a:off x="6192102" y="1192942"/>
            <a:ext cx="2882900" cy="1720850"/>
          </a:xfrm>
          <a:prstGeom prst="rect">
            <a:avLst/>
          </a:prstGeom>
        </p:spPr>
      </p:pic>
      <p:pic>
        <p:nvPicPr>
          <p:cNvPr id="5" name="Immagine 4" descr="Immagine che contiene schizzo, diagramma, testo, disegno&#10;&#10;Il contenuto generato dall'IA potrebbe non essere corretto.">
            <a:extLst>
              <a:ext uri="{FF2B5EF4-FFF2-40B4-BE49-F238E27FC236}">
                <a16:creationId xmlns:a16="http://schemas.microsoft.com/office/drawing/2014/main" id="{5AFE044B-FEA8-1642-2898-74F3BDC76072}"/>
              </a:ext>
            </a:extLst>
          </p:cNvPr>
          <p:cNvPicPr>
            <a:picLocks noChangeAspect="1"/>
          </p:cNvPicPr>
          <p:nvPr/>
        </p:nvPicPr>
        <p:blipFill>
          <a:blip r:embed="rId4"/>
          <a:stretch>
            <a:fillRect/>
          </a:stretch>
        </p:blipFill>
        <p:spPr>
          <a:xfrm>
            <a:off x="6569583" y="4172809"/>
            <a:ext cx="2262717" cy="246963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Scenario: Connected Hotel</a:t>
            </a:r>
            <a:endParaRPr/>
          </a:p>
        </p:txBody>
      </p:sp>
      <p:pic>
        <p:nvPicPr>
          <p:cNvPr id="3" name="Immagine 2" descr="Immagine che contiene testo, diagramma, linea, Piano&#10;&#10;Il contenuto generato dall'IA potrebbe non essere corretto.">
            <a:extLst>
              <a:ext uri="{FF2B5EF4-FFF2-40B4-BE49-F238E27FC236}">
                <a16:creationId xmlns:a16="http://schemas.microsoft.com/office/drawing/2014/main" id="{F6BCE822-430C-3AD0-C273-BCD66A3646A9}"/>
              </a:ext>
            </a:extLst>
          </p:cNvPr>
          <p:cNvPicPr>
            <a:picLocks noChangeAspect="1"/>
          </p:cNvPicPr>
          <p:nvPr/>
        </p:nvPicPr>
        <p:blipFill>
          <a:blip r:embed="rId3"/>
          <a:stretch>
            <a:fillRect/>
          </a:stretch>
        </p:blipFill>
        <p:spPr>
          <a:xfrm>
            <a:off x="311700" y="1708149"/>
            <a:ext cx="8672630" cy="411691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D91E0296-A43C-9D8B-9433-D4B94A456706}"/>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B3A9DEE9-1B2B-E83C-0351-0F6206EC5C26}"/>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Problem: standards proliferation</a:t>
            </a:r>
            <a:endParaRPr dirty="0"/>
          </a:p>
        </p:txBody>
      </p:sp>
      <p:sp>
        <p:nvSpPr>
          <p:cNvPr id="159" name="Google Shape;159;p28">
            <a:extLst>
              <a:ext uri="{FF2B5EF4-FFF2-40B4-BE49-F238E27FC236}">
                <a16:creationId xmlns:a16="http://schemas.microsoft.com/office/drawing/2014/main" id="{CFC28C20-CF49-968E-E308-C123F9489D00}"/>
              </a:ext>
            </a:extLst>
          </p:cNvPr>
          <p:cNvSpPr txBox="1">
            <a:spLocks noGrp="1"/>
          </p:cNvSpPr>
          <p:nvPr>
            <p:ph type="body" idx="1"/>
          </p:nvPr>
        </p:nvSpPr>
        <p:spPr>
          <a:xfrm>
            <a:off x="379433" y="1112925"/>
            <a:ext cx="8520600" cy="5008474"/>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Standard proliferation in IoT arises from the existence of numerous, often incompatible standards developed by different organizations and industries</a:t>
            </a:r>
          </a:p>
          <a:p>
            <a:pPr marL="457200" lvl="0" indent="-342900" algn="l" rtl="0">
              <a:spcBef>
                <a:spcPts val="0"/>
              </a:spcBef>
              <a:spcAft>
                <a:spcPts val="0"/>
              </a:spcAft>
              <a:buSzPts val="1800"/>
              <a:buChar char="●"/>
            </a:pPr>
            <a:r>
              <a:rPr lang="en-GB" dirty="0"/>
              <a:t>This lack of uniformity hinders interoperability between devices, complicates integration, and slows down the adoption of IoT solutions on a global scale</a:t>
            </a:r>
          </a:p>
          <a:p>
            <a:pPr marL="457200" lvl="0" indent="-342900" algn="l" rtl="0">
              <a:spcBef>
                <a:spcPts val="0"/>
              </a:spcBef>
              <a:spcAft>
                <a:spcPts val="0"/>
              </a:spcAft>
              <a:buSzPts val="1800"/>
              <a:buChar char="●"/>
            </a:pPr>
            <a:r>
              <a:rPr lang="en-GB" dirty="0"/>
              <a:t>But pay attention at the solution:</a:t>
            </a:r>
            <a:endParaRPr dirty="0"/>
          </a:p>
        </p:txBody>
      </p:sp>
      <p:pic>
        <p:nvPicPr>
          <p:cNvPr id="3" name="Immagine 2" descr="Immagine che contiene testo, bianco, Carattere, linea&#10;&#10;Il contenuto generato dall'IA potrebbe non essere corretto.">
            <a:extLst>
              <a:ext uri="{FF2B5EF4-FFF2-40B4-BE49-F238E27FC236}">
                <a16:creationId xmlns:a16="http://schemas.microsoft.com/office/drawing/2014/main" id="{B2EF5A7D-7EA7-F406-A21D-03B040DD30C5}"/>
              </a:ext>
            </a:extLst>
          </p:cNvPr>
          <p:cNvPicPr>
            <a:picLocks noChangeAspect="1"/>
          </p:cNvPicPr>
          <p:nvPr/>
        </p:nvPicPr>
        <p:blipFill>
          <a:blip r:embed="rId3"/>
          <a:stretch>
            <a:fillRect/>
          </a:stretch>
        </p:blipFill>
        <p:spPr>
          <a:xfrm>
            <a:off x="1515533" y="3491702"/>
            <a:ext cx="5350174" cy="3181732"/>
          </a:xfrm>
          <a:prstGeom prst="rect">
            <a:avLst/>
          </a:prstGeom>
        </p:spPr>
      </p:pic>
    </p:spTree>
    <p:extLst>
      <p:ext uri="{BB962C8B-B14F-4D97-AF65-F5344CB8AC3E}">
        <p14:creationId xmlns:p14="http://schemas.microsoft.com/office/powerpoint/2010/main" val="1220410000"/>
      </p:ext>
    </p:extLst>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e9b5433c-2372-4cb7-8bab-09518096b29b" xsi:nil="true"/>
    <lcf76f155ced4ddcb4097134ff3c332f xmlns="3bd0d43f-5e5b-43cd-b6fc-691bd77672c6">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B8FA822B18A0634FB7342CF29752587A" ma:contentTypeVersion="13" ma:contentTypeDescription="Creare un nuovo documento." ma:contentTypeScope="" ma:versionID="5c5a1a1f66437ceed8e2102d49525b77">
  <xsd:schema xmlns:xsd="http://www.w3.org/2001/XMLSchema" xmlns:xs="http://www.w3.org/2001/XMLSchema" xmlns:p="http://schemas.microsoft.com/office/2006/metadata/properties" xmlns:ns2="3bd0d43f-5e5b-43cd-b6fc-691bd77672c6" xmlns:ns3="e9b5433c-2372-4cb7-8bab-09518096b29b" targetNamespace="http://schemas.microsoft.com/office/2006/metadata/properties" ma:root="true" ma:fieldsID="79bbaae61552c66980d55f32a6cab4b6" ns2:_="" ns3:_="">
    <xsd:import namespace="3bd0d43f-5e5b-43cd-b6fc-691bd77672c6"/>
    <xsd:import namespace="e9b5433c-2372-4cb7-8bab-09518096b29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d0d43f-5e5b-43cd-b6fc-691bd77672c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Tag immagine" ma:readOnly="false" ma:fieldId="{5cf76f15-5ced-4ddc-b409-7134ff3c332f}" ma:taxonomyMulti="true" ma:sspId="b3f316dc-fb4b-4146-8b22-f4ef2efe4b04"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BillingMetadata" ma:index="20"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9b5433c-2372-4cb7-8bab-09518096b29b"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ac4bbe8c-9a55-4d5f-b385-d948ddfe6c4d}" ma:internalName="TaxCatchAll" ma:showField="CatchAllData" ma:web="e9b5433c-2372-4cb7-8bab-09518096b29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8823159-E246-4F92-980E-BD8445B99DE9}">
  <ds:schemaRefs>
    <ds:schemaRef ds:uri="http://schemas.microsoft.com/office/2006/metadata/properties"/>
    <ds:schemaRef ds:uri="http://www.w3.org/XML/1998/namespace"/>
    <ds:schemaRef ds:uri="3bd0d43f-5e5b-43cd-b6fc-691bd77672c6"/>
    <ds:schemaRef ds:uri="http://purl.org/dc/dcmitype/"/>
    <ds:schemaRef ds:uri="http://schemas.openxmlformats.org/package/2006/metadata/core-properties"/>
    <ds:schemaRef ds:uri="http://purl.org/dc/elements/1.1/"/>
    <ds:schemaRef ds:uri="e9b5433c-2372-4cb7-8bab-09518096b29b"/>
    <ds:schemaRef ds:uri="http://purl.org/dc/terms/"/>
    <ds:schemaRef ds:uri="http://schemas.microsoft.com/office/2006/documentManagement/types"/>
    <ds:schemaRef ds:uri="http://schemas.microsoft.com/office/infopath/2007/PartnerControls"/>
  </ds:schemaRefs>
</ds:datastoreItem>
</file>

<file path=customXml/itemProps2.xml><?xml version="1.0" encoding="utf-8"?>
<ds:datastoreItem xmlns:ds="http://schemas.openxmlformats.org/officeDocument/2006/customXml" ds:itemID="{06755D24-83FF-4562-8257-D048EFF33134}">
  <ds:schemaRefs>
    <ds:schemaRef ds:uri="http://schemas.microsoft.com/sharepoint/v3/contenttype/forms"/>
  </ds:schemaRefs>
</ds:datastoreItem>
</file>

<file path=customXml/itemProps3.xml><?xml version="1.0" encoding="utf-8"?>
<ds:datastoreItem xmlns:ds="http://schemas.openxmlformats.org/officeDocument/2006/customXml" ds:itemID="{14B97827-4085-4C4C-BB86-E64784907C0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bd0d43f-5e5b-43cd-b6fc-691bd77672c6"/>
    <ds:schemaRef ds:uri="e9b5433c-2372-4cb7-8bab-09518096b29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564</TotalTime>
  <Words>1576</Words>
  <Application>Microsoft Macintosh PowerPoint</Application>
  <PresentationFormat>Presentazione su schermo (4:3)</PresentationFormat>
  <Paragraphs>111</Paragraphs>
  <Slides>19</Slides>
  <Notes>16</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19</vt:i4>
      </vt:variant>
    </vt:vector>
  </HeadingPairs>
  <TitlesOfParts>
    <vt:vector size="23" baseType="lpstr">
      <vt:lpstr>Open Sans</vt:lpstr>
      <vt:lpstr>Arial</vt:lpstr>
      <vt:lpstr>Economica</vt:lpstr>
      <vt:lpstr>Luxe</vt:lpstr>
      <vt:lpstr>Introduction to WoT</vt:lpstr>
      <vt:lpstr>Internet of Things (1)</vt:lpstr>
      <vt:lpstr>Internet of Things (2)</vt:lpstr>
      <vt:lpstr>Technologies, Software, Services</vt:lpstr>
      <vt:lpstr>Smart car scenario</vt:lpstr>
      <vt:lpstr>Problem: big data!</vt:lpstr>
      <vt:lpstr>Fog Computing</vt:lpstr>
      <vt:lpstr>Scenario: Connected Hotel</vt:lpstr>
      <vt:lpstr>Problem: standards proliferation</vt:lpstr>
      <vt:lpstr>Web of Things (WoT)</vt:lpstr>
      <vt:lpstr>An end-to-end example</vt:lpstr>
      <vt:lpstr>The Web as a GUI</vt:lpstr>
      <vt:lpstr>The Web as an API</vt:lpstr>
      <vt:lpstr>A GUI for the WoT</vt:lpstr>
      <vt:lpstr>Act on the real world</vt:lpstr>
      <vt:lpstr>Semantic gap</vt:lpstr>
      <vt:lpstr>Landscape</vt:lpstr>
      <vt:lpstr>Reflect</vt:lpstr>
      <vt:lpstr>Hands-on Activity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IoT and WoT</dc:title>
  <cp:lastModifiedBy>Riccardo Berta</cp:lastModifiedBy>
  <cp:revision>28</cp:revision>
  <dcterms:modified xsi:type="dcterms:W3CDTF">2026-02-20T06:29:31Z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0x010100B8FA822B18A0634FB7342CF29752587A</vt:lpwstr>
  </property>
</Properties>
</file>